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8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8" r:id="rId11"/>
    <p:sldId id="269" r:id="rId12"/>
    <p:sldId id="270" r:id="rId13"/>
    <p:sldId id="277" r:id="rId14"/>
    <p:sldId id="271" r:id="rId15"/>
    <p:sldId id="272" r:id="rId16"/>
    <p:sldId id="274" r:id="rId17"/>
    <p:sldId id="275" r:id="rId18"/>
    <p:sldId id="279" r:id="rId19"/>
    <p:sldId id="281" r:id="rId20"/>
    <p:sldId id="276" r:id="rId21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9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619365"/>
          </a:xfrm>
          <a:prstGeom prst="rect">
            <a:avLst/>
          </a:prstGeom>
        </p:spPr>
        <p:txBody>
          <a:bodyPr vert="horz" lIns="110383" tIns="55192" rIns="110383" bIns="55192" rtlCol="0"/>
          <a:lstStyle>
            <a:lvl1pPr algn="l">
              <a:defRPr sz="15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619365"/>
          </a:xfrm>
          <a:prstGeom prst="rect">
            <a:avLst/>
          </a:prstGeom>
        </p:spPr>
        <p:txBody>
          <a:bodyPr vert="horz" lIns="110383" tIns="55192" rIns="110383" bIns="55192" rtlCol="0"/>
          <a:lstStyle>
            <a:lvl1pPr algn="r">
              <a:defRPr sz="1500"/>
            </a:lvl1pPr>
          </a:lstStyle>
          <a:p>
            <a:fld id="{A23F894A-6467-41D0-AFCD-2A368131FBB9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" y="1543050"/>
            <a:ext cx="7410450" cy="416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383" tIns="55192" rIns="110383" bIns="55192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2" y="5940744"/>
            <a:ext cx="5852160" cy="4860608"/>
          </a:xfrm>
          <a:prstGeom prst="rect">
            <a:avLst/>
          </a:prstGeom>
        </p:spPr>
        <p:txBody>
          <a:bodyPr vert="horz" lIns="110383" tIns="55192" rIns="110383" bIns="5519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41"/>
            <a:ext cx="3169920" cy="619361"/>
          </a:xfrm>
          <a:prstGeom prst="rect">
            <a:avLst/>
          </a:prstGeom>
        </p:spPr>
        <p:txBody>
          <a:bodyPr vert="horz" lIns="110383" tIns="55192" rIns="110383" bIns="55192" rtlCol="0" anchor="b"/>
          <a:lstStyle>
            <a:lvl1pPr algn="l">
              <a:defRPr sz="15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11725041"/>
            <a:ext cx="3169920" cy="619361"/>
          </a:xfrm>
          <a:prstGeom prst="rect">
            <a:avLst/>
          </a:prstGeom>
        </p:spPr>
        <p:txBody>
          <a:bodyPr vert="horz" lIns="110383" tIns="55192" rIns="110383" bIns="55192" rtlCol="0" anchor="b"/>
          <a:lstStyle>
            <a:lvl1pPr algn="r">
              <a:defRPr sz="1500"/>
            </a:lvl1pPr>
          </a:lstStyle>
          <a:p>
            <a:fld id="{41603DB0-38ED-40F3-8F83-B940C124DC9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678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03DB0-38ED-40F3-8F83-B940C124DC9F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247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03DB0-38ED-40F3-8F83-B940C124DC9F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3611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03DB0-38ED-40F3-8F83-B940C124DC9F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397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03DB0-38ED-40F3-8F83-B940C124DC9F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738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03DB0-38ED-40F3-8F83-B940C124DC9F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894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EA54B-A48C-A1E1-3C5E-77EEAE03A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59B2D-6442-6787-C01B-148B24A54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58E4A-4AC3-B4F6-4F09-ED4EAD11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36C3A-CDDD-AFC4-4C3F-FCCC704D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CCD1-C940-571D-B5D4-2E2FC164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013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01747-69A3-5989-932D-B41BE948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1B0EE-7068-A05F-295C-21B48E05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0BB5-EC6A-3007-A35D-0B7BC3816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008FF-F93F-5EA3-A061-AE370434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6B20F-2CC4-AC48-DB82-4AF9BA24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407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13F8D-40B6-56B6-1F6B-46839803B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BF83D-1727-613F-D48E-60496CE1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7BE48-27E0-6D2C-1A51-336248B1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22E45-E7B7-B111-CE04-1D246938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D705A-0BC2-4B0E-4869-0E43E7AE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614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D681-E2C4-FAE2-E4AE-29647E9C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6A19A-CB6C-80C7-86FA-29EF75032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3B06-8755-1987-D11D-D4C4B0C33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76C05-7484-D453-3C21-DFDD2D74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35FE7-38E4-6961-465B-9C298A93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8009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4706-32F0-0C35-9320-64F200D0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482E4-CC7E-4646-F960-99F09E97A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67130-5B5A-716E-347B-CF3B46EE6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32FCE-5DA7-36B5-226A-5827460F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91EB7-CD34-61D2-FA35-7EF88E82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016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1C7E-6B33-C18A-E987-30CBCA4B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854B5-EA08-3111-264C-CA1DFDF41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C2729-1C6A-C82D-6133-D98BFD907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E66EE-0592-DEE4-F11E-41116303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64AE8-75DB-026A-ECFA-B17D1C80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E7993-7DB0-4962-7DBF-94415C86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833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5CF9-5774-D1BF-9C10-E98BE308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3C36F-C5D9-0D81-7997-FC503C530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F6439-92F6-5141-C10A-332C9FD79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7EFAE-C958-3D52-CA6C-05970A2AC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3A24AB-0BB6-638B-58FB-1B1516040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DE91F5-D602-778B-58FE-55948753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D87CF-2FAB-F7AB-48A2-1D585C82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8F4F27-1FF6-425F-0D72-0982A406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976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E945-53F9-CC67-F1A1-71C66EB7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503A9-A2C8-C9E2-CABB-67CD3960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7372E-EE84-F50C-34B0-A3E13704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48770-A6E9-7621-2F63-7EB8513D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940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3DAF8E-36E8-7F8A-1550-DFFD892C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0E356-76FE-4F47-191A-63DF7367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66C58-C5DB-1C5F-3B5B-B2F84968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6847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796-B588-9164-1A27-8384D632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180D-AD31-9C44-27BD-5E26EF170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1508E-5C65-3374-78FC-F087F3EBD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92E66-DB4A-5039-73E9-0E0121C7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137E7-1116-3632-B8FC-D0F86E75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7A5D3-C552-03D8-C3DE-E91D38D7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406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5502-CB01-07CB-9E78-BDD7F7D96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5B18FC-4F50-BDE7-4B89-04C2F6B2E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314A5-7B6E-B505-7096-B0ACF6021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3F2C8-64B1-1F70-9916-6DB5203E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A1F12-0CE0-705F-F297-017E66E0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136FC-6149-CBD8-2424-FD4AD58D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667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31042-D36A-444C-F3A5-824356F9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53BC8-F44C-3EE0-69E3-47EDA317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CD5EF-0C25-8EA3-3CAE-5B9C4B1C6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2BC24-8C6B-46F2-A333-103B1CAACC93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131E3-D13B-049A-A56A-4C881E908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C454-3E1B-E8BF-6A59-4B8490BDF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D36D4F-671B-4E49-900F-39A823D6D7B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619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8B96-DACF-DADB-8201-5C6BF34E7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latin typeface="Core Sans A" panose="020B0503030302020204" pitchFamily="34" charset="0"/>
              </a:rPr>
              <a:t>PSR J1023+0038</a:t>
            </a:r>
            <a:endParaRPr lang="en-PH" sz="4800" dirty="0">
              <a:latin typeface="Core Sans A" panose="020B05030303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3FA86-4CB5-EB23-73C9-A53A9842D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Mendoza</a:t>
            </a:r>
            <a:endParaRPr lang="en-PH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Pulsars">
            <a:extLst>
              <a:ext uri="{FF2B5EF4-FFF2-40B4-BE49-F238E27FC236}">
                <a16:creationId xmlns:a16="http://schemas.microsoft.com/office/drawing/2014/main" id="{F3891D4B-3AEA-E9FE-BEF4-3EC23795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51" y="1311856"/>
            <a:ext cx="3872489" cy="458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49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7600-B89C-F3A0-B576-A5BEB4D2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Getting the MSD</a:t>
            </a:r>
            <a:endParaRPr lang="en-PH" dirty="0">
              <a:latin typeface="Core Sans A" panose="020B05030303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3C1A3-AE4F-C284-7CDF-915C44148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>
                <a:latin typeface="Assistant" pitchFamily="2" charset="-79"/>
                <a:cs typeface="Assistant" pitchFamily="2" charset="-79"/>
              </a:rPr>
              <a:t>Calculate the time difference (lag time) and squared differences between all pairs of data points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4FBCA-0C71-14CC-9A90-C6C170AD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3538537"/>
            <a:ext cx="102298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2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7600-B89C-F3A0-B576-A5BEB4D2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Getting the MSD</a:t>
            </a:r>
            <a:endParaRPr lang="en-PH" dirty="0">
              <a:latin typeface="Core Sans A" panose="020B05030303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3C1A3-AE4F-C284-7CDF-915C44148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Assistant" pitchFamily="2" charset="-79"/>
                <a:cs typeface="Assistant" pitchFamily="2" charset="-79"/>
              </a:rPr>
              <a:t>Create logarithmically spaced time bins, place the corresponding squared differences for each bin, and calculate the MSD.</a:t>
            </a:r>
            <a:endParaRPr lang="en-PH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445B4-B360-3D75-EC20-9C8F6171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884180"/>
            <a:ext cx="9677400" cy="342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9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7600-B89C-F3A0-B576-A5BEB4D2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Getting the MSD</a:t>
            </a:r>
            <a:endParaRPr lang="en-PH" dirty="0">
              <a:latin typeface="Core Sans A" panose="020B0503030302020204" pitchFamily="34" charset="0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5BA900EF-C815-43A3-806A-94BAA45D9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64" y="1690688"/>
            <a:ext cx="7892671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0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7600-B89C-F3A0-B576-A5BEB4D2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Getting the MSD</a:t>
            </a:r>
            <a:endParaRPr lang="en-PH" dirty="0">
              <a:latin typeface="Core Sans A" panose="020B0503030302020204" pitchFamily="34" charset="0"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15D87EA-3495-AC53-70A6-E91F4DC05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36" y="1690688"/>
            <a:ext cx="7448727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6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7600-B89C-F3A0-B576-A5BEB4D2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Theoretical MSD</a:t>
            </a:r>
            <a:endParaRPr lang="en-PH" dirty="0">
              <a:latin typeface="Core Sans A" panose="020B05030303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60A5488-69D5-A0E8-101B-D3B4CB2C3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Assistant" pitchFamily="2" charset="-79"/>
                    <a:cs typeface="Assistant" pitchFamily="2" charset="-79"/>
                  </a:rPr>
                  <a:t>Consider the theoretical memory function</a:t>
                </a:r>
              </a:p>
              <a:p>
                <a:pPr marL="0" indent="0">
                  <a:buNone/>
                </a:pPr>
                <a:endParaRPr lang="en-US" sz="500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n-PH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:endParaRPr lang="en-PH" sz="500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:r>
                  <a:rPr lang="en-PH" dirty="0">
                    <a:latin typeface="Assistant" pitchFamily="2" charset="-79"/>
                    <a:cs typeface="Assistant" pitchFamily="2" charset="-79"/>
                  </a:rPr>
                  <a:t>with a window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+1)/2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PH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:endParaRPr lang="en-PH" sz="500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:r>
                  <a:rPr lang="en-PH" dirty="0">
                    <a:latin typeface="Assistant" pitchFamily="2" charset="-79"/>
                    <a:cs typeface="Assistant" pitchFamily="2" charset="-79"/>
                  </a:rPr>
                  <a:t>The theoretical MSD is</a:t>
                </a:r>
              </a:p>
              <a:p>
                <a:pPr marL="0" indent="0">
                  <a:buNone/>
                </a:pPr>
                <a:endParaRPr lang="en-PH" sz="500" dirty="0">
                  <a:latin typeface="Assistant" pitchFamily="2" charset="-79"/>
                  <a:cs typeface="Assistant" pitchFamily="2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MSD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Assistant" pitchFamily="2" charset="-79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Assistant" pitchFamily="2" charset="-79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Assistant" pitchFamily="2" charset="-79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/2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ssistant" pitchFamily="2" charset="-79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ssistant" pitchFamily="2" charset="-79"/>
                                    </a:rPr>
                                    <m:t>+1)/2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d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Assistant" pitchFamily="2" charset="-79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𝜇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ssistant" pitchFamily="2" charset="-79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/(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ssistant" pitchFamily="2" charset="-79"/>
                            </a:rPr>
                            <m:t>) </m:t>
                          </m:r>
                        </m:sup>
                      </m:sSup>
                    </m:oMath>
                  </m:oMathPara>
                </a14:m>
                <a:endParaRPr lang="en-PH" dirty="0">
                  <a:latin typeface="Assistant" pitchFamily="2" charset="-79"/>
                  <a:cs typeface="Assistant" pitchFamily="2" charset="-79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60A5488-69D5-A0E8-101B-D3B4CB2C3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21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3D22-7AF7-8E76-B2C5-A0B2929F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MSD Fitting (Moving Average)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A52C01-D7CD-65EA-924D-B75AED80F6FD}"/>
                  </a:ext>
                </a:extLst>
              </p:cNvPr>
              <p:cNvSpPr txBox="1"/>
              <p:nvPr/>
            </p:nvSpPr>
            <p:spPr>
              <a:xfrm>
                <a:off x="838200" y="2970242"/>
                <a:ext cx="30607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=0.784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=86.9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=26.3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=0.00058</m:t>
                      </m:r>
                    </m:oMath>
                  </m:oMathPara>
                </a14:m>
                <a:endParaRPr lang="en-US" sz="3200" b="0" dirty="0">
                  <a:latin typeface="Assistant" pitchFamily="2" charset="-79"/>
                  <a:cs typeface="Assistant" pitchFamily="2" charset="-79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A52C01-D7CD-65EA-924D-B75AED80F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0242"/>
                <a:ext cx="3060700" cy="2062103"/>
              </a:xfrm>
              <a:prstGeom prst="rect">
                <a:avLst/>
              </a:prstGeom>
              <a:blipFill>
                <a:blip r:embed="rId2"/>
                <a:stretch>
                  <a:fillRect r="-5179" b="-85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C57E380C-4154-8917-639D-FA8DB66B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62" y="1661294"/>
            <a:ext cx="713223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88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3D22-7AF7-8E76-B2C5-A0B2929F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MSD Fitting (FFT)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96229-7752-B2C0-22C8-CDBEA39526F6}"/>
                  </a:ext>
                </a:extLst>
              </p:cNvPr>
              <p:cNvSpPr txBox="1"/>
              <p:nvPr/>
            </p:nvSpPr>
            <p:spPr>
              <a:xfrm>
                <a:off x="838200" y="3121823"/>
                <a:ext cx="30353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=0.965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=22.2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=68.4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=0.00051</m:t>
                      </m:r>
                    </m:oMath>
                  </m:oMathPara>
                </a14:m>
                <a:endParaRPr lang="en-US" sz="3200" b="0" dirty="0">
                  <a:latin typeface="Assistant" pitchFamily="2" charset="-79"/>
                  <a:cs typeface="Assistant" pitchFamily="2" charset="-79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96229-7752-B2C0-22C8-CDBEA3952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21823"/>
                <a:ext cx="3035300" cy="2062103"/>
              </a:xfrm>
              <a:prstGeom prst="rect">
                <a:avLst/>
              </a:prstGeom>
              <a:blipFill>
                <a:blip r:embed="rId2"/>
                <a:stretch>
                  <a:fillRect r="-5835" b="-887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n a white background&#10;&#10;Description automatically generated">
            <a:extLst>
              <a:ext uri="{FF2B5EF4-FFF2-40B4-BE49-F238E27FC236}">
                <a16:creationId xmlns:a16="http://schemas.microsoft.com/office/drawing/2014/main" id="{ACFA479F-5BCD-B154-BF12-715A1F9F0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62" y="1812875"/>
            <a:ext cx="713223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6D881E-78B2-EE09-5200-E770D3C579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ore Sans A" panose="020B0503030302020204" pitchFamily="34" charset="0"/>
                  </a:rPr>
                  <a:t>Detrending strictness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ore Sans A" panose="020B0503030302020204" pitchFamily="34" charset="0"/>
                  </a:rPr>
                  <a:t>  </a:t>
                </a:r>
                <a:endParaRPr lang="en-PH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6D881E-78B2-EE09-5200-E770D3C57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A079046-3E4B-7669-25D5-6A24E0FF1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0" y="1690688"/>
            <a:ext cx="114965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881E-78B2-EE09-5200-E770D3C5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Raw data</a:t>
            </a:r>
            <a:endParaRPr lang="en-PH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8BD70E3-C8E8-D4A1-1ECE-019D48B47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1" y="1690688"/>
            <a:ext cx="10354077" cy="38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55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881E-78B2-EE09-5200-E770D3C5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Raw data</a:t>
            </a:r>
            <a:endParaRPr lang="en-PH" dirty="0"/>
          </a:p>
        </p:txBody>
      </p:sp>
      <p:pic>
        <p:nvPicPr>
          <p:cNvPr id="5" name="Picture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A9964AE2-B739-3CF7-2A9A-0E79FC5D1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11" y="1632875"/>
            <a:ext cx="7406554" cy="48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0736DB-495A-90A5-AD6F-3528D95884E6}"/>
                  </a:ext>
                </a:extLst>
              </p:cNvPr>
              <p:cNvSpPr txBox="1"/>
              <p:nvPr/>
            </p:nvSpPr>
            <p:spPr>
              <a:xfrm>
                <a:off x="838200" y="3031823"/>
                <a:ext cx="30353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=1.005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=56.6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=73.7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=0.00051</m:t>
                      </m:r>
                    </m:oMath>
                  </m:oMathPara>
                </a14:m>
                <a:endParaRPr lang="en-US" sz="3200" b="0" dirty="0">
                  <a:latin typeface="Assistant" pitchFamily="2" charset="-79"/>
                  <a:cs typeface="Assistant" pitchFamily="2" charset="-79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0736DB-495A-90A5-AD6F-3528D9588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1823"/>
                <a:ext cx="3035300" cy="2062103"/>
              </a:xfrm>
              <a:prstGeom prst="rect">
                <a:avLst/>
              </a:prstGeom>
              <a:blipFill>
                <a:blip r:embed="rId3"/>
                <a:stretch>
                  <a:fillRect r="-5835" b="-85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15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76" y="667422"/>
            <a:ext cx="3908494" cy="86029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e Sans A" panose="020B0503030302020204" pitchFamily="34" charset="0"/>
              </a:rPr>
              <a:t>Standard Formation Scenario</a:t>
            </a:r>
            <a:endParaRPr lang="en-PH" sz="2800" dirty="0">
              <a:latin typeface="Core Sans A" panose="020B0503030302020204" pitchFamily="34" charset="0"/>
            </a:endParaRPr>
          </a:p>
        </p:txBody>
      </p:sp>
      <p:pic>
        <p:nvPicPr>
          <p:cNvPr id="1026" name="Picture 2" descr="Graphic illustrating how Millisecond Pulsars are formed">
            <a:extLst>
              <a:ext uri="{FF2B5EF4-FFF2-40B4-BE49-F238E27FC236}">
                <a16:creationId xmlns:a16="http://schemas.microsoft.com/office/drawing/2014/main" id="{DF84BE03-AC9F-8A88-4A0C-AB1CB14648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85" y="399793"/>
            <a:ext cx="7232487" cy="605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B0FA3C-1299-A280-A793-45A63E459A71}"/>
              </a:ext>
            </a:extLst>
          </p:cNvPr>
          <p:cNvSpPr txBox="1"/>
          <p:nvPr/>
        </p:nvSpPr>
        <p:spPr>
          <a:xfrm>
            <a:off x="0" y="1715495"/>
            <a:ext cx="390849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PH" sz="2000" dirty="0">
                <a:latin typeface="Assistant" pitchFamily="2" charset="-79"/>
                <a:cs typeface="Assistant" pitchFamily="2" charset="-79"/>
              </a:rPr>
              <a:t>Binary system where a star undergoes a supernova.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PH" sz="2000" dirty="0">
              <a:latin typeface="Assistant" pitchFamily="2" charset="-79"/>
              <a:cs typeface="Assistant" pitchFamily="2" charset="-79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PH" sz="2000" dirty="0">
                <a:latin typeface="Assistant" pitchFamily="2" charset="-79"/>
                <a:cs typeface="Assistant" pitchFamily="2" charset="-79"/>
              </a:rPr>
              <a:t>Companion star swells at some point, allowing the remnant neutron star to accrete material from it for a long period of time (low mass X-ray binary or LMXB).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PH" sz="2000" dirty="0">
              <a:latin typeface="Assistant" pitchFamily="2" charset="-79"/>
              <a:cs typeface="Assistant" pitchFamily="2" charset="-79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PH" sz="2000" dirty="0">
                <a:latin typeface="Assistant" pitchFamily="2" charset="-79"/>
                <a:cs typeface="Assistant" pitchFamily="2" charset="-79"/>
              </a:rPr>
              <a:t>Accretion increases neutron star rotation, allowing it to become a MSP at a long enough timescale.</a:t>
            </a:r>
          </a:p>
        </p:txBody>
      </p:sp>
    </p:spTree>
    <p:extLst>
      <p:ext uri="{BB962C8B-B14F-4D97-AF65-F5344CB8AC3E}">
        <p14:creationId xmlns:p14="http://schemas.microsoft.com/office/powerpoint/2010/main" val="161205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7A07-AF15-2C30-9F6F-0658C671B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1700" y="5130799"/>
            <a:ext cx="1663700" cy="1084263"/>
          </a:xfrm>
        </p:spPr>
        <p:txBody>
          <a:bodyPr/>
          <a:lstStyle/>
          <a:p>
            <a:pPr algn="l"/>
            <a:r>
              <a:rPr lang="en-US" dirty="0">
                <a:latin typeface="Core Sans A" panose="020B0503030302020204" pitchFamily="34" charset="0"/>
              </a:rPr>
              <a:t>End</a:t>
            </a:r>
            <a:endParaRPr lang="en-PH" dirty="0">
              <a:latin typeface="Core Sans A" panose="020B050303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5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PSR J1023+0038 is weird</a:t>
            </a:r>
            <a:endParaRPr lang="en-PH" dirty="0">
              <a:latin typeface="Core Sans A" panose="020B05030303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6EF33-D7D0-D3B8-2A8F-85B8EBD04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>
                <a:latin typeface="Assistant" pitchFamily="2" charset="-79"/>
                <a:cs typeface="Assistant" pitchFamily="2" charset="-79"/>
              </a:rPr>
              <a:t>J1023 was first detected with clear signs of an accretion disc. It was later on identified as a neutron star in a LMXB.</a:t>
            </a:r>
          </a:p>
          <a:p>
            <a:pPr algn="just"/>
            <a:r>
              <a:rPr lang="en-US" sz="3200" dirty="0">
                <a:latin typeface="Assistant" pitchFamily="2" charset="-79"/>
                <a:cs typeface="Assistant" pitchFamily="2" charset="-79"/>
              </a:rPr>
              <a:t>Observations in 2003-2005 revealed no presence of an accretion disc and was later classified as a radio MSP.</a:t>
            </a:r>
          </a:p>
          <a:p>
            <a:pPr algn="just"/>
            <a:r>
              <a:rPr lang="en-US" sz="3200" dirty="0">
                <a:latin typeface="Assistant" pitchFamily="2" charset="-79"/>
                <a:cs typeface="Assistant" pitchFamily="2" charset="-79"/>
              </a:rPr>
              <a:t>Since 2013, it settled in a LMXB state.</a:t>
            </a:r>
          </a:p>
          <a:p>
            <a:pPr algn="just"/>
            <a:r>
              <a:rPr lang="en-US" sz="3200" dirty="0">
                <a:latin typeface="Assistant" pitchFamily="2" charset="-79"/>
                <a:cs typeface="Assistant" pitchFamily="2" charset="-79"/>
              </a:rPr>
              <a:t>PSR J1023+0038 was classified as a </a:t>
            </a:r>
            <a:r>
              <a:rPr lang="en-US" sz="3200" dirty="0">
                <a:latin typeface="Assistant SemiBold" pitchFamily="2" charset="-79"/>
                <a:cs typeface="Assistant SemiBold" pitchFamily="2" charset="-79"/>
              </a:rPr>
              <a:t>transitional millisecond pulsar</a:t>
            </a:r>
            <a:r>
              <a:rPr lang="en-US" sz="3200" dirty="0">
                <a:latin typeface="Assistant" pitchFamily="2" charset="-79"/>
                <a:cs typeface="Assistant" pitchFamily="2" charset="-79"/>
              </a:rPr>
              <a:t> (</a:t>
            </a:r>
            <a:r>
              <a:rPr lang="en-US" sz="3200" dirty="0" err="1">
                <a:latin typeface="Assistant" pitchFamily="2" charset="-79"/>
                <a:cs typeface="Assistant" pitchFamily="2" charset="-79"/>
              </a:rPr>
              <a:t>tMSP</a:t>
            </a:r>
            <a:r>
              <a:rPr lang="en-US" sz="3200" dirty="0">
                <a:latin typeface="Assistant" pitchFamily="2" charset="-79"/>
                <a:cs typeface="Assistant" pitchFamily="2" charset="-79"/>
              </a:rPr>
              <a:t>)</a:t>
            </a:r>
          </a:p>
          <a:p>
            <a:pPr algn="just"/>
            <a:endParaRPr lang="en-PH" sz="2800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542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Dataset description</a:t>
            </a:r>
            <a:endParaRPr lang="en-PH" dirty="0">
              <a:latin typeface="Core Sans A" panose="020B05030303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4BDF8E-D867-90E2-09CD-3645F2904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1082" r="1805" b="30477"/>
          <a:stretch/>
        </p:blipFill>
        <p:spPr>
          <a:xfrm>
            <a:off x="1275389" y="1690687"/>
            <a:ext cx="9641222" cy="21230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A11156-594E-FAC3-20FA-934287E73047}"/>
                  </a:ext>
                </a:extLst>
              </p:cNvPr>
              <p:cNvSpPr txBox="1"/>
              <p:nvPr/>
            </p:nvSpPr>
            <p:spPr>
              <a:xfrm>
                <a:off x="838201" y="3813716"/>
                <a:ext cx="105156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ssistant" pitchFamily="2" charset="-79"/>
                    <a:cs typeface="Assistant" pitchFamily="2" charset="-79"/>
                  </a:rPr>
                  <a:t>Data was downloaded from </a:t>
                </a:r>
                <a:r>
                  <a:rPr lang="en-US" sz="2800" dirty="0" err="1">
                    <a:latin typeface="Assistant" pitchFamily="2" charset="-79"/>
                    <a:cs typeface="Assistant" pitchFamily="2" charset="-79"/>
                  </a:rPr>
                  <a:t>VizieR</a:t>
                </a:r>
                <a:r>
                  <a:rPr lang="en-US" sz="2800" dirty="0">
                    <a:latin typeface="Assistant" pitchFamily="2" charset="-79"/>
                    <a:cs typeface="Assistant" pitchFamily="2" charset="-79"/>
                  </a:rPr>
                  <a:t>, measurement was obtained from the </a:t>
                </a:r>
                <a:r>
                  <a:rPr lang="en-US" sz="2800" b="1" dirty="0">
                    <a:latin typeface="Assistant" pitchFamily="2" charset="-79"/>
                    <a:cs typeface="Assistant" pitchFamily="2" charset="-79"/>
                  </a:rPr>
                  <a:t>XMM-Newton Optical Monitor </a:t>
                </a:r>
                <a:r>
                  <a:rPr lang="en-US" sz="2800" dirty="0">
                    <a:latin typeface="Assistant" pitchFamily="2" charset="-79"/>
                    <a:cs typeface="Assistant" pitchFamily="2" charset="-79"/>
                  </a:rPr>
                  <a:t>(OM) from June 9, 2017, at 22:32:27 until June 10, 2017, at 5:02:13.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ssistant" pitchFamily="2" charset="-79"/>
                    <a:cs typeface="Assistant" pitchFamily="2" charset="-79"/>
                  </a:rPr>
                  <a:t>The data measures optical brightness in the B filter band, which captures light around a central wavelength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ssistant" pitchFamily="2" charset="-79"/>
                      </a:rPr>
                      <m:t>450 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Assistant" pitchFamily="2" charset="-79"/>
                      </a:rPr>
                      <m:t>nm</m:t>
                    </m:r>
                  </m:oMath>
                </a14:m>
                <a:r>
                  <a:rPr lang="en-US" sz="2800" dirty="0">
                    <a:latin typeface="Assistant" pitchFamily="2" charset="-79"/>
                    <a:cs typeface="Assistant" pitchFamily="2" charset="-79"/>
                  </a:rPr>
                  <a:t> in the blue region of the visible spectrum.</a:t>
                </a:r>
                <a:endParaRPr lang="en-PH" sz="2800" dirty="0">
                  <a:latin typeface="Assistant" pitchFamily="2" charset="-79"/>
                  <a:cs typeface="Assistant" pitchFamily="2" charset="-79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A11156-594E-FAC3-20FA-934287E73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813716"/>
                <a:ext cx="10515600" cy="2677656"/>
              </a:xfrm>
              <a:prstGeom prst="rect">
                <a:avLst/>
              </a:prstGeom>
              <a:blipFill>
                <a:blip r:embed="rId3"/>
                <a:stretch>
                  <a:fillRect l="-1043" t="-2506" r="-1913" b="-54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63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Light curves</a:t>
            </a:r>
            <a:endParaRPr lang="en-PH" dirty="0">
              <a:latin typeface="Core Sans A" panose="020B05030303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0C8C4-DF1F-53AB-1A2E-E5094A46E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552" y="1690688"/>
            <a:ext cx="9778896" cy="4802187"/>
          </a:xfrm>
        </p:spPr>
      </p:pic>
    </p:spTree>
    <p:extLst>
      <p:ext uri="{BB962C8B-B14F-4D97-AF65-F5344CB8AC3E}">
        <p14:creationId xmlns:p14="http://schemas.microsoft.com/office/powerpoint/2010/main" val="186121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Light curves</a:t>
            </a:r>
            <a:endParaRPr lang="en-PH" dirty="0">
              <a:latin typeface="Core Sans A" panose="020B05030303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CEDC5-233A-BF06-12EA-2464D5E74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CE968-3496-866F-C55A-63263275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31" y="1544701"/>
            <a:ext cx="9478537" cy="49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1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7D47-9863-163A-5C34-61DD3C79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Detrending process</a:t>
            </a:r>
            <a:endParaRPr lang="en-PH" dirty="0">
              <a:latin typeface="Core Sans A" panose="020B05030303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21A70-DF73-EF7A-DB54-C91AD2F4B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>
              <a:latin typeface="Assistant" pitchFamily="2" charset="-79"/>
              <a:cs typeface="Assistant" pitchFamily="2" charset="-79"/>
            </a:endParaRPr>
          </a:p>
          <a:p>
            <a:r>
              <a:rPr lang="en-US" sz="3600" dirty="0">
                <a:latin typeface="Assistant" pitchFamily="2" charset="-79"/>
                <a:cs typeface="Assistant" pitchFamily="2" charset="-79"/>
              </a:rPr>
              <a:t>We have used two detrending methods:</a:t>
            </a:r>
          </a:p>
          <a:p>
            <a:pPr lvl="1"/>
            <a:r>
              <a:rPr lang="en-US" sz="3200" dirty="0">
                <a:latin typeface="Assistant" pitchFamily="2" charset="-79"/>
                <a:cs typeface="Assistant" pitchFamily="2" charset="-79"/>
              </a:rPr>
              <a:t>Regular moving average detrending with a window size of 50.</a:t>
            </a:r>
          </a:p>
          <a:p>
            <a:pPr lvl="1"/>
            <a:r>
              <a:rPr lang="en-US" sz="3200" dirty="0">
                <a:latin typeface="Assistant" pitchFamily="2" charset="-79"/>
                <a:cs typeface="Assistant" pitchFamily="2" charset="-79"/>
              </a:rPr>
              <a:t>Fast Fourier Transform (FFT) detrending where the five highest frequency values are set to 0.</a:t>
            </a:r>
          </a:p>
          <a:p>
            <a:endParaRPr lang="en-PH" sz="3600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516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Detrending process</a:t>
            </a:r>
            <a:endParaRPr lang="en-PH" dirty="0">
              <a:latin typeface="Core Sans A" panose="020B0503030302020204" pitchFamily="34" charset="0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5C58BCB-2031-81D9-A4F1-103595745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00207"/>
            <a:ext cx="10960100" cy="486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9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64A-1BEC-A732-3B98-CD15C23B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e Sans A" panose="020B0503030302020204" pitchFamily="34" charset="0"/>
              </a:rPr>
              <a:t>Probability Density Distribution</a:t>
            </a:r>
            <a:endParaRPr lang="en-PH" dirty="0">
              <a:latin typeface="Core Sans A" panose="020B0503030302020204" pitchFamily="34" charset="0"/>
            </a:endParaRPr>
          </a:p>
        </p:txBody>
      </p:sp>
      <p:pic>
        <p:nvPicPr>
          <p:cNvPr id="4" name="Picture 3" descr="A blue and white rectangles&#10;&#10;Description automatically generated">
            <a:extLst>
              <a:ext uri="{FF2B5EF4-FFF2-40B4-BE49-F238E27FC236}">
                <a16:creationId xmlns:a16="http://schemas.microsoft.com/office/drawing/2014/main" id="{8D70BD8C-6FC9-BC55-3007-A46CC7DC6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9" y="1690688"/>
            <a:ext cx="11728802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2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403</Words>
  <Application>Microsoft Office PowerPoint</Application>
  <PresentationFormat>Widescreen</PresentationFormat>
  <Paragraphs>56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Assistant</vt:lpstr>
      <vt:lpstr>Assistant SemiBold</vt:lpstr>
      <vt:lpstr>Cambria Math</vt:lpstr>
      <vt:lpstr>Core Sans A</vt:lpstr>
      <vt:lpstr>Office Theme</vt:lpstr>
      <vt:lpstr>PSR J1023+0038</vt:lpstr>
      <vt:lpstr>Standard Formation Scenario</vt:lpstr>
      <vt:lpstr>PSR J1023+0038 is weird</vt:lpstr>
      <vt:lpstr>Dataset description</vt:lpstr>
      <vt:lpstr>Light curves</vt:lpstr>
      <vt:lpstr>Light curves</vt:lpstr>
      <vt:lpstr>Detrending process</vt:lpstr>
      <vt:lpstr>Detrending process</vt:lpstr>
      <vt:lpstr>Probability Density Distribution</vt:lpstr>
      <vt:lpstr>Getting the MSD</vt:lpstr>
      <vt:lpstr>Getting the MSD</vt:lpstr>
      <vt:lpstr>Getting the MSD</vt:lpstr>
      <vt:lpstr>Getting the MSD</vt:lpstr>
      <vt:lpstr>Theoretical MSD</vt:lpstr>
      <vt:lpstr>MSD Fitting (Moving Average)</vt:lpstr>
      <vt:lpstr>MSD Fitting (FFT)</vt:lpstr>
      <vt:lpstr>Detrending strictness and μ  </vt:lpstr>
      <vt:lpstr>Raw data</vt:lpstr>
      <vt:lpstr>Raw data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Mendoza</dc:creator>
  <cp:lastModifiedBy>Adam Mendoza</cp:lastModifiedBy>
  <cp:revision>12</cp:revision>
  <cp:lastPrinted>2024-10-10T10:24:55Z</cp:lastPrinted>
  <dcterms:created xsi:type="dcterms:W3CDTF">2024-10-07T15:43:20Z</dcterms:created>
  <dcterms:modified xsi:type="dcterms:W3CDTF">2024-10-10T11:37:52Z</dcterms:modified>
</cp:coreProperties>
</file>